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64" r:id="rId5"/>
    <p:sldId id="261" r:id="rId6"/>
    <p:sldId id="260" r:id="rId7"/>
    <p:sldId id="265" r:id="rId8"/>
    <p:sldId id="259" r:id="rId9"/>
    <p:sldId id="262" r:id="rId10"/>
    <p:sldId id="266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D6256-36BA-447C-99C3-004E93322046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2F89E-A902-472C-8469-CCCA28244D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40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smtClean="0"/>
              <a:t>Explain general patient understanding of these topics before educated as point of perspective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fld id="{B26C7CE3-CF71-463C-AEDF-0C19918B2DFF}" type="slidenum">
              <a:rPr lang="en-US" altLang="en-US" smtClean="0">
                <a:latin typeface="Arial" charset="0"/>
              </a:rPr>
              <a:pPr/>
              <a:t>8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166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130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287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EAC78-BAA6-4BFA-BBDC-333F238EF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2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91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19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325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400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63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18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88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73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135BB-9ED0-409A-8E7D-5035FA0DB73A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1A713-7E3B-427F-8FC6-9DAFC6FED3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4653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340768"/>
            <a:ext cx="7772400" cy="1470025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r>
              <a:rPr lang="en-GB" dirty="0" smtClean="0"/>
              <a:t>Pulmonary Rehabilitation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2088232"/>
          </a:xfrm>
        </p:spPr>
        <p:txBody>
          <a:bodyPr/>
          <a:lstStyle/>
          <a:p>
            <a:r>
              <a:rPr lang="en-GB" smtClean="0"/>
              <a:t>Student’s Name</a:t>
            </a:r>
            <a:endParaRPr lang="en-GB" dirty="0" smtClean="0"/>
          </a:p>
          <a:p>
            <a:r>
              <a:rPr lang="en-GB" dirty="0" smtClean="0"/>
              <a:t>Course</a:t>
            </a:r>
          </a:p>
          <a:p>
            <a:r>
              <a:rPr lang="en-GB" dirty="0" smtClean="0"/>
              <a:t>Professor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44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0591"/>
            <a:ext cx="8579296" cy="995710"/>
          </a:xfrm>
        </p:spPr>
        <p:txBody>
          <a:bodyPr>
            <a:normAutofit/>
          </a:bodyPr>
          <a:lstStyle/>
          <a:p>
            <a:pPr algn="ctr"/>
            <a:r>
              <a:rPr lang="en-GB" sz="4000" dirty="0"/>
              <a:t>Multidisciplinary Team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484784"/>
            <a:ext cx="3312368" cy="355986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1196752"/>
            <a:ext cx="4968552" cy="5184576"/>
          </a:xfrm>
        </p:spPr>
        <p:txBody>
          <a:bodyPr>
            <a:no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Pulmonary Rehabilitation Team medical director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Respiratory care practitioner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Nurse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Physical therapist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Exercise Physiologist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Psychologist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Vocational Counsellor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Occupational Therapist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Social worker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Nutritionist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Recreational therapist</a:t>
            </a:r>
          </a:p>
        </p:txBody>
      </p:sp>
    </p:spTree>
    <p:extLst>
      <p:ext uri="{BB962C8B-B14F-4D97-AF65-F5344CB8AC3E}">
        <p14:creationId xmlns:p14="http://schemas.microsoft.com/office/powerpoint/2010/main" val="344594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936103"/>
          </a:xfrm>
        </p:spPr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124744"/>
            <a:ext cx="8208912" cy="5472608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Doctor can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recommend pulmonary rehabilitation to help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patient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breathe easier and improve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his quality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 life for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given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lung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conditions, like: chronic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obstructive pulmonary disease (COPD),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pulmonary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hypertension,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asthma,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cystic fibrosis. </a:t>
            </a:r>
            <a:endParaRPr lang="en-GB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 also improve daily life for people who have scoliosis or other health problems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limiting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lung function. </a:t>
            </a:r>
            <a:endParaRPr lang="en-GB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Pulmonary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rehabilitation can help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gain strength, reduce symptoms of anxiety or depression, and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making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easier to manage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daily activities.</a:t>
            </a:r>
            <a:endParaRPr lang="en-GB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One can get PR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the hospital or a clinic, or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learn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physical therapy or breathing exercises to do at home. </a:t>
            </a:r>
            <a:endParaRPr lang="en-GB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team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of healthcare providers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 design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personal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 plan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based on </a:t>
            </a:r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ones </a:t>
            </a:r>
            <a:r>
              <a:rPr lang="en-GB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needs.</a:t>
            </a:r>
          </a:p>
          <a:p>
            <a:pPr>
              <a:lnSpc>
                <a:spcPct val="200000"/>
              </a:lnSpc>
            </a:pPr>
            <a:endParaRPr lang="en-GB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00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GB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lnSpcReduction="10000"/>
          </a:bodyPr>
          <a:lstStyle/>
          <a:p>
            <a:pPr lvl="0">
              <a:lnSpc>
                <a:spcPct val="200000"/>
              </a:lnSpc>
            </a:pP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British Lung Foundation. (2020). Keeping Active With a Lung Condition. BLF. Retrieved from: </a:t>
            </a:r>
            <a:r>
              <a:rPr lang="en-GB" sz="1800" u="sng" dirty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GB" sz="1800" u="sng" dirty="0" smtClean="0">
                <a:latin typeface="Times New Roman" pitchFamily="18" charset="0"/>
                <a:cs typeface="Times New Roman" pitchFamily="18" charset="0"/>
              </a:rPr>
              <a:t>www.blf.org.uk/support-for-you/keep-active/pulmonary-rehabilitation</a:t>
            </a:r>
            <a:endParaRPr lang="en-GB" sz="1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British Thoracic Society guideline on pulmonary rehabilitation in adults (2013)</a:t>
            </a:r>
          </a:p>
          <a:p>
            <a:pPr lvl="0">
              <a:lnSpc>
                <a:spcPct val="200000"/>
              </a:lnSpc>
            </a:pP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BTS statement (2001).  British Thoracic Society standards of care subcommittee on pulmonary rehabilitation.  </a:t>
            </a:r>
            <a:r>
              <a:rPr lang="en-GB" sz="1800" i="1" dirty="0">
                <a:latin typeface="Times New Roman" pitchFamily="18" charset="0"/>
                <a:cs typeface="Times New Roman" pitchFamily="18" charset="0"/>
              </a:rPr>
              <a:t>Thorax, 56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, 827-834.</a:t>
            </a:r>
          </a:p>
          <a:p>
            <a:pPr lvl="0">
              <a:lnSpc>
                <a:spcPct val="200000"/>
              </a:lnSpc>
            </a:pP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Lareau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, S and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Fahy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, B. (2018). Pulmonary Rehabilitation. American Thoracic Society. Retrieved from: </a:t>
            </a:r>
            <a:r>
              <a:rPr lang="en-GB" sz="1800" u="sng" dirty="0">
                <a:latin typeface="Times New Roman" pitchFamily="18" charset="0"/>
                <a:cs typeface="Times New Roman" pitchFamily="18" charset="0"/>
              </a:rPr>
              <a:t>https://</a:t>
            </a:r>
            <a:r>
              <a:rPr lang="en-GB" sz="1800" u="sng" dirty="0" smtClean="0">
                <a:latin typeface="Times New Roman" pitchFamily="18" charset="0"/>
                <a:cs typeface="Times New Roman" pitchFamily="18" charset="0"/>
              </a:rPr>
              <a:t>www.thoracic.org/patients/patient-resources/resources/pulmonary-rehab.pdf</a:t>
            </a:r>
            <a:endParaRPr lang="en-GB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276767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WHAT IS PR?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09"/>
          <a:stretch/>
        </p:blipFill>
        <p:spPr>
          <a:xfrm>
            <a:off x="107504" y="3933057"/>
            <a:ext cx="6192688" cy="2736304"/>
          </a:xfrm>
          <a:prstGeom prst="rect">
            <a:avLst/>
          </a:prstGeom>
        </p:spPr>
      </p:pic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556792"/>
            <a:ext cx="7466012" cy="4114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200000"/>
              </a:lnSpc>
              <a:defRPr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A Multidisciplinary programme of care for patients with chronic respiratory impairment that is individually tailored and designed to optimise physical and social performance and autonomy.</a:t>
            </a:r>
          </a:p>
          <a:p>
            <a:pPr algn="r" eaLnBrk="1" hangingPunct="1">
              <a:lnSpc>
                <a:spcPct val="200000"/>
              </a:lnSpc>
              <a:defRPr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BTS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statement 2001</a:t>
            </a:r>
          </a:p>
        </p:txBody>
      </p:sp>
    </p:spTree>
    <p:extLst>
      <p:ext uri="{BB962C8B-B14F-4D97-AF65-F5344CB8AC3E}">
        <p14:creationId xmlns:p14="http://schemas.microsoft.com/office/powerpoint/2010/main" val="118316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Pulmonary Rehabilitation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Pulmonary rehabilitation is the use of exercise, education, and behavioural intervention to improve how people with chronic lung disease function in daily life with a view of enhancing their quality of life.</a:t>
            </a:r>
          </a:p>
          <a:p>
            <a:pPr marL="457200" lvl="1" indent="0">
              <a:lnSpc>
                <a:spcPct val="200000"/>
              </a:lnSpc>
              <a:buNone/>
            </a:pP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			Levine &amp;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Stankiewicz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(2020)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03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6624736" cy="958428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/>
              <a:t>Who Needs PR?</a:t>
            </a:r>
            <a:endParaRPr lang="en-GB" sz="4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484784"/>
            <a:ext cx="2880320" cy="396044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552" y="1052736"/>
            <a:ext cx="4906888" cy="4691063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People 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with a lung condition whose ability to be active is affected by breathing 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difficulties need PR. </a:t>
            </a:r>
          </a:p>
          <a:p>
            <a:pPr>
              <a:lnSpc>
                <a:spcPct val="200000"/>
              </a:lnSpc>
            </a:pP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can benefit people with long-term lung conditions, 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such as: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Bronchiectasis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Pulmonary Fibrosis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Asthma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Chronic Obstructive Pulmonary Disease (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COPD). </a:t>
            </a:r>
            <a:endParaRPr lang="en-GB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PR is further recommended to people  leaving hospital 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after a COPD flare-up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Levine &amp; </a:t>
            </a:r>
            <a:r>
              <a:rPr lang="en-GB" sz="1600" dirty="0" err="1" smtClean="0">
                <a:latin typeface="Times New Roman" pitchFamily="18" charset="0"/>
                <a:cs typeface="Times New Roman" pitchFamily="18" charset="0"/>
              </a:rPr>
              <a:t>Stankiewicz</a:t>
            </a:r>
            <a:r>
              <a:rPr lang="en-GB" sz="1600" dirty="0" smtClean="0">
                <a:latin typeface="Times New Roman" pitchFamily="18" charset="0"/>
                <a:cs typeface="Times New Roman" pitchFamily="18" charset="0"/>
              </a:rPr>
              <a:t> (2020)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75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Benefits of PR</a:t>
            </a:r>
            <a:endParaRPr lang="en-GB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863" y="260648"/>
            <a:ext cx="2878137" cy="38957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PR can:</a:t>
            </a:r>
          </a:p>
          <a:p>
            <a:pPr lvl="0">
              <a:lnSpc>
                <a:spcPct val="200000"/>
              </a:lnSpc>
            </a:pP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improve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muscle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strength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use the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oxygen, </a:t>
            </a:r>
          </a:p>
          <a:p>
            <a:pPr lvl="0">
              <a:lnSpc>
                <a:spcPct val="200000"/>
              </a:lnSpc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Help breathe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more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efficiently,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and become less breathless</a:t>
            </a:r>
          </a:p>
          <a:p>
            <a:pPr lvl="0">
              <a:lnSpc>
                <a:spcPct val="200000"/>
              </a:lnSpc>
            </a:pP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help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cope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better with feeling out of breath</a:t>
            </a:r>
          </a:p>
          <a:p>
            <a:pPr lvl="0">
              <a:lnSpc>
                <a:spcPct val="200000"/>
              </a:lnSpc>
            </a:pP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improve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fitness and be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confident to do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daily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tasks</a:t>
            </a:r>
          </a:p>
          <a:p>
            <a:pPr lvl="0">
              <a:lnSpc>
                <a:spcPct val="200000"/>
              </a:lnSpc>
            </a:pP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help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feel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better mentally</a:t>
            </a:r>
          </a:p>
          <a:p>
            <a:pPr lvl="0">
              <a:lnSpc>
                <a:spcPct val="200000"/>
              </a:lnSpc>
            </a:pP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help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understand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and manage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condition better.</a:t>
            </a:r>
          </a:p>
          <a:p>
            <a:pPr marL="3200400" lvl="7" indent="0">
              <a:lnSpc>
                <a:spcPct val="200000"/>
              </a:lnSpc>
              <a:buNone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(British Lung Foundation, 2020).</a:t>
            </a:r>
            <a:endParaRPr lang="en-GB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Components of Pulmonary Rehabilitation </a:t>
            </a:r>
            <a:br>
              <a:rPr lang="en-GB" b="1" dirty="0" smtClean="0">
                <a:latin typeface="Times New Roman" pitchFamily="18" charset="0"/>
                <a:cs typeface="Times New Roman" pitchFamily="18" charset="0"/>
              </a:rPr>
            </a:b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A pulmonary rehabilitation program has several components, including</a:t>
            </a:r>
          </a:p>
          <a:p>
            <a:pPr>
              <a:lnSpc>
                <a:spcPct val="200000"/>
              </a:lnSpc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Exercise training</a:t>
            </a:r>
          </a:p>
          <a:p>
            <a:pPr>
              <a:lnSpc>
                <a:spcPct val="200000"/>
              </a:lnSpc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Inspiratory muscle training</a:t>
            </a:r>
          </a:p>
          <a:p>
            <a:pPr>
              <a:lnSpc>
                <a:spcPct val="200000"/>
              </a:lnSpc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Psychosocial counselling</a:t>
            </a:r>
          </a:p>
          <a:p>
            <a:pPr>
              <a:lnSpc>
                <a:spcPct val="200000"/>
              </a:lnSpc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Nutritional evaluation and counselling</a:t>
            </a:r>
          </a:p>
          <a:p>
            <a:pPr>
              <a:lnSpc>
                <a:spcPct val="200000"/>
              </a:lnSpc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Neuromuscular electrical stimulation</a:t>
            </a:r>
          </a:p>
          <a:p>
            <a:pPr>
              <a:lnSpc>
                <a:spcPct val="200000"/>
              </a:lnSpc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Education, including on proper use of prescribed drugs</a:t>
            </a:r>
          </a:p>
          <a:p>
            <a:pPr>
              <a:lnSpc>
                <a:spcPct val="200000"/>
              </a:lnSpc>
            </a:pPr>
            <a:endParaRPr lang="en-GB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12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355160" cy="851694"/>
          </a:xfrm>
        </p:spPr>
        <p:txBody>
          <a:bodyPr>
            <a:normAutofit/>
          </a:bodyPr>
          <a:lstStyle/>
          <a:p>
            <a:pPr algn="ctr"/>
            <a:r>
              <a:rPr lang="en-GB" sz="4000" dirty="0" smtClean="0">
                <a:latin typeface="Times New Roman" pitchFamily="18" charset="0"/>
                <a:cs typeface="Times New Roman" pitchFamily="18" charset="0"/>
              </a:rPr>
              <a:t>Exercise Component</a:t>
            </a:r>
            <a:endParaRPr lang="en-GB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1435100"/>
            <a:ext cx="5508104" cy="46910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The BTS guidelines on pulmonary rehabilitation (BTS, 2013) 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GB" sz="1400" dirty="0">
                <a:latin typeface="Times New Roman" pitchFamily="18" charset="0"/>
                <a:cs typeface="Times New Roman" pitchFamily="18" charset="0"/>
              </a:rPr>
              <a:t>A combination of progressive muscle resistance and aerobic training should be delivered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Exercises </a:t>
            </a:r>
            <a:r>
              <a:rPr lang="en-GB" sz="1400" dirty="0">
                <a:latin typeface="Times New Roman" pitchFamily="18" charset="0"/>
                <a:cs typeface="Times New Roman" pitchFamily="18" charset="0"/>
              </a:rPr>
              <a:t>should be completed at a minimum of 60% peak work rate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Two </a:t>
            </a:r>
            <a:r>
              <a:rPr lang="en-GB" sz="1400" dirty="0">
                <a:latin typeface="Times New Roman" pitchFamily="18" charset="0"/>
                <a:cs typeface="Times New Roman" pitchFamily="18" charset="0"/>
              </a:rPr>
              <a:t>sessions of supervised exercise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weekly -with </a:t>
            </a:r>
            <a:r>
              <a:rPr lang="en-GB" sz="1400" dirty="0">
                <a:latin typeface="Times New Roman" pitchFamily="18" charset="0"/>
                <a:cs typeface="Times New Roman" pitchFamily="18" charset="0"/>
              </a:rPr>
              <a:t>a third unsupervised session of prescribed exercise 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Regular </a:t>
            </a:r>
            <a:r>
              <a:rPr lang="en-GB" sz="1400" dirty="0">
                <a:latin typeface="Times New Roman" pitchFamily="18" charset="0"/>
                <a:cs typeface="Times New Roman" pitchFamily="18" charset="0"/>
              </a:rPr>
              <a:t>physical activity at least 5 x per week for 30 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minutes per standard </a:t>
            </a:r>
            <a:r>
              <a:rPr lang="en-GB" sz="1400" dirty="0">
                <a:latin typeface="Times New Roman" pitchFamily="18" charset="0"/>
                <a:cs typeface="Times New Roman" pitchFamily="18" charset="0"/>
              </a:rPr>
              <a:t>healthy living guidelines by </a:t>
            </a:r>
            <a:r>
              <a:rPr lang="en-GB" sz="1400" dirty="0" err="1">
                <a:latin typeface="Times New Roman" pitchFamily="18" charset="0"/>
                <a:cs typeface="Times New Roman" pitchFamily="18" charset="0"/>
              </a:rPr>
              <a:t>DoH</a:t>
            </a:r>
            <a:r>
              <a:rPr lang="en-GB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GB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Note: Time exercise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depends on what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one can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handle. After attending pulmonary rehabilitation, people are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always glad 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how much they can exercise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; and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how much less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soften they feel short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of breath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Lareau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Fahy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, 2018).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060849"/>
            <a:ext cx="3448050" cy="3096343"/>
          </a:xfrm>
        </p:spPr>
      </p:pic>
    </p:spTree>
    <p:extLst>
      <p:ext uri="{BB962C8B-B14F-4D97-AF65-F5344CB8AC3E}">
        <p14:creationId xmlns:p14="http://schemas.microsoft.com/office/powerpoint/2010/main" val="118728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 smtClean="0"/>
              <a:t>The Education Component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200000"/>
              </a:lnSpc>
              <a:buNone/>
              <a:defRPr/>
            </a:pP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essential component of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treatment, education helps in: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Facilitating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reduction of risk factors and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improving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patient’s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ability to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independently cope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with the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disease.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Improving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adherence to exercise and medication, 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200000"/>
              </a:lnSpc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Reducing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admissions,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improving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mortality and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improvin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quality of life.</a:t>
            </a:r>
          </a:p>
        </p:txBody>
      </p:sp>
    </p:spTree>
    <p:extLst>
      <p:ext uri="{BB962C8B-B14F-4D97-AF65-F5344CB8AC3E}">
        <p14:creationId xmlns:p14="http://schemas.microsoft.com/office/powerpoint/2010/main" val="122398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Enrolment and Goal Setting </a:t>
            </a:r>
            <a:br>
              <a:rPr lang="en-GB" b="1" dirty="0" smtClean="0">
                <a:latin typeface="Times New Roman" pitchFamily="18" charset="0"/>
                <a:cs typeface="Times New Roman" pitchFamily="18" charset="0"/>
              </a:rPr>
            </a:b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eam members are:</a:t>
            </a:r>
          </a:p>
          <a:p>
            <a:pPr>
              <a:lnSpc>
                <a:spcPct val="200000"/>
              </a:lnSpc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irst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step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determine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short-term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and long-term goals.</a:t>
            </a:r>
          </a:p>
          <a:p>
            <a:pPr>
              <a:lnSpc>
                <a:spcPct val="200000"/>
              </a:lnSpc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Encouraged to set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realistic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goals</a:t>
            </a:r>
          </a:p>
          <a:p>
            <a:pPr>
              <a:lnSpc>
                <a:spcPct val="200000"/>
              </a:lnSpc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Do periodic re-evaluation  to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ensure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goals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being met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To identify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factors that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limit the program’s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effectiveness: such as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transportation to the rehabilitation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center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financial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resources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cognition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(especially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with respect to proper use of devices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delivering 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inhaled drugs), and family dynamics. </a:t>
            </a:r>
            <a:endParaRPr lang="en-GB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3657600" lvl="8" indent="0">
              <a:lnSpc>
                <a:spcPct val="200000"/>
              </a:lnSpc>
              <a:buNone/>
            </a:pP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	Levine &amp;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Stankiewicz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(2020)</a:t>
            </a:r>
          </a:p>
          <a:p>
            <a:pPr marL="3657600" lvl="8" indent="0">
              <a:lnSpc>
                <a:spcPct val="200000"/>
              </a:lnSpc>
              <a:buNone/>
            </a:pPr>
            <a:endParaRPr lang="en-GB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98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207</TotalTime>
  <Words>707</Words>
  <Application>Microsoft Office PowerPoint</Application>
  <PresentationFormat>On-screen Show (4:3)</PresentationFormat>
  <Paragraphs>81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Pulmonary Rehabilitation</vt:lpstr>
      <vt:lpstr>WHAT IS PR?</vt:lpstr>
      <vt:lpstr>Pulmonary Rehabilitation</vt:lpstr>
      <vt:lpstr>Who Needs PR?</vt:lpstr>
      <vt:lpstr>Benefits of PR</vt:lpstr>
      <vt:lpstr>Components of Pulmonary Rehabilitation  </vt:lpstr>
      <vt:lpstr>Exercise Component</vt:lpstr>
      <vt:lpstr>The Education Component</vt:lpstr>
      <vt:lpstr>Enrolment and Goal Setting  </vt:lpstr>
      <vt:lpstr>Multidisciplinary Team</vt:lpstr>
      <vt:lpstr>Conclusion</vt:lpstr>
      <vt:lpstr>References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Pulmonary Rehabilitation</dc:title>
  <dc:creator>User</dc:creator>
  <cp:lastModifiedBy>User</cp:lastModifiedBy>
  <cp:revision>21</cp:revision>
  <dcterms:created xsi:type="dcterms:W3CDTF">2021-04-19T17:52:39Z</dcterms:created>
  <dcterms:modified xsi:type="dcterms:W3CDTF">2021-04-19T21:20:07Z</dcterms:modified>
</cp:coreProperties>
</file>